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9" r:id="rId5"/>
    <p:sldId id="468" r:id="rId6"/>
    <p:sldId id="460" r:id="rId7"/>
    <p:sldId id="461" r:id="rId8"/>
    <p:sldId id="462" r:id="rId9"/>
    <p:sldId id="463" r:id="rId10"/>
    <p:sldId id="464" r:id="rId11"/>
    <p:sldId id="465" r:id="rId12"/>
    <p:sldId id="466" r:id="rId13"/>
    <p:sldId id="467" r:id="rId14"/>
    <p:sldId id="469" r:id="rId15"/>
    <p:sldId id="470" r:id="rId16"/>
    <p:sldId id="471" r:id="rId17"/>
    <p:sldId id="472" r:id="rId18"/>
    <p:sldId id="473" r:id="rId19"/>
    <p:sldId id="474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89"/>
        <p:guide pos="28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3" cy="72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anose="020B0604020202020204" pitchFamily="34" charset="0"/>
              </a:rPr>
              <a:t>单击此处编辑母版文本样式</a:t>
            </a:r>
            <a:endParaRPr lang="zh-CN" altLang="en-US" dirty="0">
              <a:ea typeface="Arial" panose="020B0604020202020204" pitchFamily="34" charset="0"/>
            </a:endParaRPr>
          </a:p>
          <a:p>
            <a:pPr lvl="1" indent="0"/>
            <a:r>
              <a:rPr lang="zh-CN" altLang="en-US" dirty="0">
                <a:ea typeface="Arial" panose="020B0604020202020204" pitchFamily="34" charset="0"/>
              </a:rPr>
              <a:t>第二级</a:t>
            </a:r>
            <a:endParaRPr lang="zh-CN" altLang="en-US" dirty="0">
              <a:ea typeface="Arial" panose="020B0604020202020204" pitchFamily="34" charset="0"/>
            </a:endParaRPr>
          </a:p>
          <a:p>
            <a:pPr lvl="2" indent="0"/>
            <a:r>
              <a:rPr lang="zh-CN" altLang="en-US" dirty="0">
                <a:ea typeface="Arial" panose="020B0604020202020204" pitchFamily="34" charset="0"/>
              </a:rPr>
              <a:t>第三级</a:t>
            </a:r>
            <a:endParaRPr lang="zh-CN" altLang="en-US" dirty="0">
              <a:ea typeface="Arial" panose="020B0604020202020204" pitchFamily="34" charset="0"/>
            </a:endParaRPr>
          </a:p>
          <a:p>
            <a:pPr lvl="3" indent="0"/>
            <a:r>
              <a:rPr lang="zh-CN" altLang="en-US" dirty="0">
                <a:ea typeface="Arial" panose="020B0604020202020204" pitchFamily="34" charset="0"/>
              </a:rPr>
              <a:t>第四级</a:t>
            </a:r>
            <a:endParaRPr lang="zh-CN" altLang="en-US" dirty="0">
              <a:ea typeface="Arial" panose="020B0604020202020204" pitchFamily="34" charset="0"/>
            </a:endParaRPr>
          </a:p>
          <a:p>
            <a:pPr lvl="4" indent="0"/>
            <a:r>
              <a:rPr lang="zh-CN" altLang="en-US" dirty="0">
                <a:ea typeface="Arial" panose="020B0604020202020204" pitchFamily="34" charset="0"/>
              </a:rPr>
              <a:t>第五级</a:t>
            </a:r>
            <a:endParaRPr lang="zh-CN" altLang="en-US" dirty="0">
              <a:ea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19977;&#35838;&#26102;\U3_Lesson%2015%20Making%20a%20Difference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19977;&#35838;&#26102;\U3_Lesson%2015%20Making%20a%20Difference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19977;&#35838;&#26102;\U3_Lesson%2015%20Making%20a%20Difference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19977;&#35838;&#26102;\U3_Lesson%2015%20Making%20a%20Difference.mp3" TargetMode="Externa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lang="zh-CN" altLang="en-US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</a:t>
            </a:r>
            <a:r>
              <a:rPr lang="zh-CN" altLang="en-US" sz="36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</a:t>
            </a:r>
            <a:r>
              <a:rPr lang="en-US" altLang="zh-CN" sz="3600" b="1" i="1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5  Making a Difference </a:t>
            </a:r>
            <a:endParaRPr lang="zh-CN" altLang="en-US"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3　School Life</a:t>
            </a:r>
            <a:endParaRPr lang="zh-CN" altLang="en-US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" name="图片 2" descr="t01c97f44481846274d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2455" y="1851025"/>
            <a:ext cx="3858178" cy="289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50595" y="584835"/>
            <a:ext cx="6899275" cy="484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4.She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always helps us in every possible way.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help sb.with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在某方面帮助某人。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often help my brother with his homework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经常帮助我弟弟做作业。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possible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用作形容词,意为“可能的”。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as…as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possible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意为“尽可能……”,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as…as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中间接形容词、副词的原形。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Can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 come here as soon as possible?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能尽快来到这吗?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possible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的反义词是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impossible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“不可能的”。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It’s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impossible for me to finish it.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对于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我来说,完成它是不可能的。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68820" y="44843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66825" y="851217"/>
            <a:ext cx="5080000" cy="19202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5.I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want to make a difference in the future—just like my teacher.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in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the future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意为“在将来”。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 be a good teacher in the future.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将来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我要当一名好老师。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97220" y="25057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23"/>
          <p:cNvSpPr txBox="1"/>
          <p:nvPr/>
        </p:nvSpPr>
        <p:spPr>
          <a:xfrm>
            <a:off x="972185" y="372110"/>
            <a:ext cx="7656195" cy="94488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Fill in the blanks with the correct forms of the phrases in the box.</a:t>
            </a:r>
            <a:endParaRPr lang="en-US" altLang="zh-CN" sz="2800" b="1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8" name="文本框 16387"/>
          <p:cNvSpPr txBox="1"/>
          <p:nvPr/>
        </p:nvSpPr>
        <p:spPr>
          <a:xfrm>
            <a:off x="515620" y="1449070"/>
            <a:ext cx="8112760" cy="518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give up, make a difference, drop out of, in the future</a:t>
            </a:r>
            <a:endParaRPr lang="en-US" altLang="zh-CN" sz="2800" b="1">
              <a:solidFill>
                <a:srgbClr val="66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9" name="文本框 16388"/>
          <p:cNvSpPr txBox="1"/>
          <p:nvPr/>
        </p:nvSpPr>
        <p:spPr>
          <a:xfrm>
            <a:off x="262890" y="1967230"/>
            <a:ext cx="8368030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Our teachers want us to get a good education. They don’t want us to _______________ school.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Don’t ______________ hope. I know you can do it.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 err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Yuan Longping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did some great things and ______________ in the world.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 want to be a doctor and help sick people ______________.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0" name="矩形 16389"/>
          <p:cNvSpPr/>
          <p:nvPr/>
        </p:nvSpPr>
        <p:spPr>
          <a:xfrm>
            <a:off x="2304415" y="2799080"/>
            <a:ext cx="2217420" cy="518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give up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1" name="矩形 16390"/>
          <p:cNvSpPr/>
          <p:nvPr/>
        </p:nvSpPr>
        <p:spPr>
          <a:xfrm>
            <a:off x="3599815" y="2346960"/>
            <a:ext cx="2879725" cy="518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drop out of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2" name="矩形 16391"/>
          <p:cNvSpPr/>
          <p:nvPr/>
        </p:nvSpPr>
        <p:spPr>
          <a:xfrm>
            <a:off x="462280" y="3599180"/>
            <a:ext cx="3709670" cy="518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made a difference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3" name="矩形 16392"/>
          <p:cNvSpPr/>
          <p:nvPr/>
        </p:nvSpPr>
        <p:spPr>
          <a:xfrm>
            <a:off x="831215" y="4527550"/>
            <a:ext cx="2317115" cy="518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in the future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2880" y="4686935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1" grpId="0"/>
      <p:bldP spid="16392" grpId="0"/>
      <p:bldP spid="163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3"/>
          <p:cNvSpPr/>
          <p:nvPr/>
        </p:nvSpPr>
        <p:spPr>
          <a:xfrm>
            <a:off x="71438" y="1815783"/>
            <a:ext cx="8713787" cy="36718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09600" lvl="0" indent="-609600"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2" charset="0"/>
                <a:cs typeface="+mn-ea"/>
              </a:rPr>
              <a:t>1. I do my homework every day. → never  usually always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  <a:cs typeface="+mn-ea"/>
            </a:endParaRPr>
          </a:p>
          <a:p>
            <a:pPr marL="609600" lvl="0" indent="-609600"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  <a:cs typeface="+mn-ea"/>
            </a:endParaRPr>
          </a:p>
          <a:p>
            <a:pPr marL="609600" lvl="0" indent="-609600"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2" charset="0"/>
                <a:cs typeface="+mn-ea"/>
              </a:rPr>
              <a:t>2. She helps out at home three times a week.                →always sometimes never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  <a:cs typeface="+mn-ea"/>
            </a:endParaRPr>
          </a:p>
          <a:p>
            <a:pPr marL="609600" lvl="0" indent="-609600"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  <a:cs typeface="+mn-ea"/>
            </a:endParaRPr>
          </a:p>
          <a:p>
            <a:pPr marL="609600" lvl="0" indent="-609600"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2" charset="0"/>
                <a:cs typeface="+mn-ea"/>
              </a:rPr>
              <a:t>3. They don’t walk to school. → never  often usually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  <a:cs typeface="+mn-ea"/>
            </a:endParaRPr>
          </a:p>
          <a:p>
            <a:pPr marL="609600" lvl="0" indent="-609600"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  <a:cs typeface="+mn-ea"/>
            </a:endParaRPr>
          </a:p>
        </p:txBody>
      </p:sp>
      <p:sp>
        <p:nvSpPr>
          <p:cNvPr id="17410" name="Text Box 123"/>
          <p:cNvSpPr txBox="1"/>
          <p:nvPr/>
        </p:nvSpPr>
        <p:spPr>
          <a:xfrm>
            <a:off x="900113" y="352425"/>
            <a:ext cx="7488237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Circle the adverb that best describes each sentence. Then rewrite the sentence using that adverb.</a:t>
            </a:r>
            <a:endParaRPr lang="en-US" altLang="zh-CN" sz="2800" b="1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1" name="椭圆 17410"/>
          <p:cNvSpPr/>
          <p:nvPr/>
        </p:nvSpPr>
        <p:spPr>
          <a:xfrm>
            <a:off x="34925" y="260350"/>
            <a:ext cx="684213" cy="576263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2800" b="1">
                <a:solidFill>
                  <a:schemeClr val="bg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endParaRPr lang="en-US" altLang="zh-CN" sz="2800" b="1">
              <a:solidFill>
                <a:schemeClr val="bg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2232" name="Text Box 8"/>
          <p:cNvSpPr txBox="1"/>
          <p:nvPr/>
        </p:nvSpPr>
        <p:spPr>
          <a:xfrm>
            <a:off x="719455" y="2713355"/>
            <a:ext cx="4824413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 always do my homework.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" name="Text Box 8"/>
          <p:cNvSpPr txBox="1"/>
          <p:nvPr/>
        </p:nvSpPr>
        <p:spPr>
          <a:xfrm>
            <a:off x="684213" y="4221163"/>
            <a:ext cx="6335712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She sometimes helps out at home.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" name="Text Box 8"/>
          <p:cNvSpPr txBox="1"/>
          <p:nvPr/>
        </p:nvSpPr>
        <p:spPr>
          <a:xfrm>
            <a:off x="682625" y="5327650"/>
            <a:ext cx="5761038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They never walk to school.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6" name="椭圆 17415"/>
          <p:cNvSpPr/>
          <p:nvPr/>
        </p:nvSpPr>
        <p:spPr>
          <a:xfrm>
            <a:off x="7667625" y="2276475"/>
            <a:ext cx="720725" cy="647700"/>
          </a:xfrm>
          <a:prstGeom prst="ellipse">
            <a:avLst/>
          </a:prstGeom>
          <a:noFill/>
          <a:ln w="28575">
            <a:noFill/>
          </a:ln>
        </p:spPr>
        <p:txBody>
          <a:bodyPr/>
          <a:lstStyle/>
          <a:p>
            <a:endParaRPr lang="zh-CN" altLang="en-US" sz="2800"/>
          </a:p>
        </p:txBody>
      </p:sp>
      <p:sp>
        <p:nvSpPr>
          <p:cNvPr id="17417" name="椭圆 17416"/>
          <p:cNvSpPr/>
          <p:nvPr/>
        </p:nvSpPr>
        <p:spPr>
          <a:xfrm>
            <a:off x="2268855" y="3763645"/>
            <a:ext cx="1582420" cy="4578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/>
          </a:p>
        </p:txBody>
      </p:sp>
      <p:sp>
        <p:nvSpPr>
          <p:cNvPr id="17418" name="椭圆 17417"/>
          <p:cNvSpPr/>
          <p:nvPr/>
        </p:nvSpPr>
        <p:spPr>
          <a:xfrm>
            <a:off x="4932680" y="4724400"/>
            <a:ext cx="1047115" cy="4895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/>
          </a:p>
        </p:txBody>
      </p:sp>
      <p:sp>
        <p:nvSpPr>
          <p:cNvPr id="12" name="椭圆 11"/>
          <p:cNvSpPr/>
          <p:nvPr/>
        </p:nvSpPr>
        <p:spPr>
          <a:xfrm>
            <a:off x="755841" y="2276952"/>
            <a:ext cx="1047115" cy="4895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3"/>
          <p:cNvSpPr/>
          <p:nvPr/>
        </p:nvSpPr>
        <p:spPr>
          <a:xfrm>
            <a:off x="179388" y="2278063"/>
            <a:ext cx="8713787" cy="36718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09600" lvl="0" indent="-609600">
              <a:buNone/>
            </a:pPr>
            <a:r>
              <a:rPr lang="en-US" altLang="zh-CN" sz="2800" b="1">
                <a:solidFill>
                  <a:schemeClr val="tx1"/>
                </a:solidFill>
                <a:latin typeface="Times New Roman" panose="02020603050405020304" pitchFamily="2" charset="0"/>
              </a:rPr>
              <a:t>4. My father reads the newspaper almost every day.          → always  sometimes  usually</a:t>
            </a:r>
            <a:endParaRPr lang="en-US" altLang="zh-CN" sz="2800" b="1">
              <a:solidFill>
                <a:schemeClr val="tx1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buNone/>
            </a:pPr>
            <a:endParaRPr lang="en-US" altLang="zh-CN" sz="2800" b="1">
              <a:solidFill>
                <a:schemeClr val="tx1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buNone/>
            </a:pPr>
            <a:r>
              <a:rPr lang="en-US" altLang="zh-CN" sz="2800" b="1">
                <a:solidFill>
                  <a:schemeClr val="tx1"/>
                </a:solidFill>
                <a:latin typeface="Times New Roman" panose="02020603050405020304" pitchFamily="2" charset="0"/>
              </a:rPr>
              <a:t>5. I visit my grandparents every weekend.                           →  never often  always</a:t>
            </a:r>
            <a:endParaRPr lang="en-US" altLang="zh-CN" sz="2800" b="1">
              <a:solidFill>
                <a:schemeClr val="tx1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buNone/>
            </a:pPr>
            <a:endParaRPr lang="en-US" altLang="zh-CN" sz="2800" b="1">
              <a:solidFill>
                <a:schemeClr val="tx1"/>
              </a:solidFill>
              <a:latin typeface="Times New Roman" panose="02020603050405020304" pitchFamily="2" charset="0"/>
            </a:endParaRPr>
          </a:p>
        </p:txBody>
      </p:sp>
      <p:sp>
        <p:nvSpPr>
          <p:cNvPr id="18434" name="Text Box 123"/>
          <p:cNvSpPr txBox="1"/>
          <p:nvPr/>
        </p:nvSpPr>
        <p:spPr>
          <a:xfrm>
            <a:off x="792163" y="616585"/>
            <a:ext cx="7488237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Circle the adverb that best describes each sentence. Then rewrite the sentence using that adverb.</a:t>
            </a:r>
            <a:endParaRPr lang="en-US" altLang="zh-CN" sz="2800" b="1" dirty="0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35" name="椭圆 18434"/>
          <p:cNvSpPr/>
          <p:nvPr/>
        </p:nvSpPr>
        <p:spPr>
          <a:xfrm>
            <a:off x="34925" y="260350"/>
            <a:ext cx="684213" cy="576263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2800" b="1">
                <a:solidFill>
                  <a:schemeClr val="bg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endParaRPr lang="en-US" altLang="zh-CN" sz="2800" b="1">
              <a:solidFill>
                <a:schemeClr val="bg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2232" name="Text Box 8"/>
          <p:cNvSpPr txBox="1"/>
          <p:nvPr/>
        </p:nvSpPr>
        <p:spPr>
          <a:xfrm>
            <a:off x="684213" y="3213100"/>
            <a:ext cx="7704137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My father always reads the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newspaper</a:t>
            </a:r>
            <a:r>
              <a:rPr lang="en-US" altLang="zh-CN" sz="2800" b="1" dirty="0" smtClean="0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</a:t>
            </a:r>
            <a:endParaRPr lang="en-US" altLang="zh-CN" sz="2800" b="1" dirty="0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" name="Text Box 8"/>
          <p:cNvSpPr txBox="1"/>
          <p:nvPr/>
        </p:nvSpPr>
        <p:spPr>
          <a:xfrm>
            <a:off x="827088" y="4724400"/>
            <a:ext cx="56896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 often visit my grandparents.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39" name="椭圆 18438"/>
          <p:cNvSpPr/>
          <p:nvPr/>
        </p:nvSpPr>
        <p:spPr>
          <a:xfrm>
            <a:off x="1332230" y="2637155"/>
            <a:ext cx="1139825" cy="6477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18440" name="椭圆 18439"/>
          <p:cNvSpPr/>
          <p:nvPr/>
        </p:nvSpPr>
        <p:spPr>
          <a:xfrm>
            <a:off x="2339975" y="4156075"/>
            <a:ext cx="931545" cy="5683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 b="1"/>
          </a:p>
        </p:txBody>
      </p:sp>
      <p:pic>
        <p:nvPicPr>
          <p:cNvPr id="5" name="图片 4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2865" y="397192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23"/>
          <p:cNvSpPr txBox="1"/>
          <p:nvPr/>
        </p:nvSpPr>
        <p:spPr>
          <a:xfrm>
            <a:off x="684213" y="620713"/>
            <a:ext cx="7991475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Work in pairs. Do you know someone who makes a difference? How does that person make a difference? Talk about it.</a:t>
            </a:r>
            <a:endParaRPr lang="en-US" altLang="zh-CN" sz="2800" b="1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9460" name="Rectangle 4"/>
          <p:cNvSpPr/>
          <p:nvPr/>
        </p:nvSpPr>
        <p:spPr>
          <a:xfrm>
            <a:off x="684213" y="2276475"/>
            <a:ext cx="7848600" cy="576263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2" charset="0"/>
              </a:rPr>
              <a:t>Example:</a:t>
            </a:r>
            <a:endParaRPr lang="en-US" altLang="zh-CN" sz="2800" b="1" i="1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  <p:sp>
        <p:nvSpPr>
          <p:cNvPr id="19461" name="Rectangle 4"/>
          <p:cNvSpPr/>
          <p:nvPr/>
        </p:nvSpPr>
        <p:spPr>
          <a:xfrm>
            <a:off x="539750" y="3068638"/>
            <a:ext cx="7991475" cy="19446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A: My teacher makes a difference in my life.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B: How?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A: She always helps me after class.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B: That’s great!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</p:txBody>
      </p:sp>
      <p:pic>
        <p:nvPicPr>
          <p:cNvPr id="17" name="图片 16" descr="t01fc59da1499519b3b[1]"/>
          <p:cNvPicPr>
            <a:picLocks noChangeAspect="1"/>
          </p:cNvPicPr>
          <p:nvPr/>
        </p:nvPicPr>
        <p:blipFill>
          <a:blip r:embed="rId1" cstate="print"/>
          <a:srcRect l="10042" t="11977" r="6910" b="5310"/>
          <a:stretch>
            <a:fillRect/>
          </a:stretch>
        </p:blipFill>
        <p:spPr>
          <a:xfrm>
            <a:off x="6302375" y="4204970"/>
            <a:ext cx="2373630" cy="1819910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0" grpId="0" build="p"/>
      <p:bldP spid="1946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1420" y="274320"/>
            <a:ext cx="7664450" cy="6065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王老师在我的生活中有影响。</a:t>
            </a:r>
            <a:endParaRPr lang="zh-CN" altLang="en-US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Miss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life.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露西不得不退学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因为她家太穷了。</a:t>
            </a:r>
            <a:endParaRPr lang="zh-CN" altLang="en-US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Lucy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because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family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poor.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你应该戒烟。它对你的身体有害。</a:t>
            </a:r>
            <a:endParaRPr lang="zh-CN" altLang="en-US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smoking.It’s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health.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将来你想要做什么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我会以每种尽可能的方式帮助你。</a:t>
            </a:r>
            <a:endParaRPr lang="zh-CN" altLang="en-US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help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31940" y="1052901"/>
            <a:ext cx="30200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makes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difference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131940" y="1916937"/>
            <a:ext cx="29114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drop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school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491955" y="3140988"/>
            <a:ext cx="12795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give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up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079365" y="4488815"/>
            <a:ext cx="2071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future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620135" y="5319395"/>
            <a:ext cx="33940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every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possible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63295" y="612775"/>
            <a:ext cx="6819900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.Learn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heart.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life.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271270" y="366395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015e87af3453dc437b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7385" y="1459865"/>
            <a:ext cx="3827780" cy="257111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56640" y="436880"/>
            <a:ext cx="732091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life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countryside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</a:t>
            </a:r>
            <a:endParaRPr lang="en-US" altLang="zh-CN" sz="2800" b="1" u="none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pic>
        <p:nvPicPr>
          <p:cNvPr id="3" name="图片 2" descr="t01ac6e140001ab2d1b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9020" y="1458595"/>
            <a:ext cx="3948430" cy="2572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占位符 9217"/>
          <p:cNvSpPr>
            <a:spLocks noGrp="1"/>
          </p:cNvSpPr>
          <p:nvPr>
            <p:ph type="body" sz="half" idx="1"/>
          </p:nvPr>
        </p:nvSpPr>
        <p:spPr>
          <a:xfrm>
            <a:off x="973138" y="1412875"/>
            <a:ext cx="7343775" cy="4248150"/>
          </a:xfrm>
        </p:spPr>
        <p:txBody>
          <a:bodyPr/>
          <a:lstStyle/>
          <a:p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difference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差异；差别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village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村庄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education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教育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yourself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pron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你自己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drop  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放弃；停止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possible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可能的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never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从来没有；绝不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future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未来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buNone/>
            </a:pPr>
            <a:endParaRPr lang="zh-CN" altLang="en-US" sz="2800" kern="1200" dirty="0">
              <a:solidFill>
                <a:srgbClr val="800000"/>
              </a:solidFill>
            </a:endParaRPr>
          </a:p>
          <a:p>
            <a:pPr>
              <a:buNone/>
            </a:pPr>
            <a:endParaRPr lang="zh-CN" altLang="en-US" sz="2800" kern="1200" dirty="0">
              <a:solidFill>
                <a:srgbClr val="800000"/>
              </a:solidFill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1635760" y="34671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517650" y="1006793"/>
            <a:ext cx="5080000" cy="30784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grade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boy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Tongxin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hope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06270" y="2299970"/>
            <a:ext cx="15068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Grade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7.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706245" y="3169920"/>
            <a:ext cx="21964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teacher.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45200" y="3515360"/>
            <a:ext cx="2687320" cy="1864995"/>
          </a:xfrm>
          <a:prstGeom prst="ellipse">
            <a:avLst/>
          </a:prstGeom>
        </p:spPr>
      </p:pic>
      <p:pic>
        <p:nvPicPr>
          <p:cNvPr id="7" name="U3_Lesson 15 Making a Difference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236111" y="1052901"/>
            <a:ext cx="584418" cy="584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735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2040" y="540385"/>
            <a:ext cx="6345555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write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false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Tongxin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lives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city.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studies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hope.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doesn’t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anyone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drop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doesn’t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difference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future.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63335" y="100711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040255" y="182499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838825" y="2259965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361815" y="316992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176270" y="3934460"/>
            <a:ext cx="6286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pic>
        <p:nvPicPr>
          <p:cNvPr id="12" name="图片 11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63385" y="3934460"/>
            <a:ext cx="1936115" cy="1731645"/>
          </a:xfrm>
          <a:prstGeom prst="rect">
            <a:avLst/>
          </a:prstGeom>
        </p:spPr>
      </p:pic>
      <p:pic>
        <p:nvPicPr>
          <p:cNvPr id="10" name="U3_Lesson 15 Making a Difference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452120" y="692886"/>
            <a:ext cx="584418" cy="584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7358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05180" y="382270"/>
            <a:ext cx="8071485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aloud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Tongxin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lives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small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Grade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“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”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school.He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studies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“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   </a:t>
            </a:r>
            <a:r>
              <a:rPr lang="zh-CN" altLang="en-US" sz="2800" b="1" u="sng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”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often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families. She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anyone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school.She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always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helps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possible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way.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57495" y="769620"/>
            <a:ext cx="11715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village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958340" y="1205230"/>
            <a:ext cx="13487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Seven/7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264275" y="1205230"/>
            <a:ext cx="9137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hope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168775" y="1631315"/>
            <a:ext cx="8845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give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972935" y="1997710"/>
            <a:ext cx="16643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education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307080" y="2515870"/>
            <a:ext cx="17856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difference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240155" y="2945130"/>
            <a:ext cx="9537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visits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4567555" y="3354705"/>
            <a:ext cx="11353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drop</a:t>
            </a:r>
            <a:endParaRPr lang="zh-CN" altLang="en-US" dirty="0"/>
          </a:p>
        </p:txBody>
      </p:sp>
      <p:pic>
        <p:nvPicPr>
          <p:cNvPr id="10" name="图片 9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04485" y="4392930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64565" y="451485"/>
            <a:ext cx="6834505" cy="487235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1.Last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year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,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I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wanted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to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give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up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my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studies.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give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意为“放弃”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后加名词、代词、动名词作宾语。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She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gave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up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去年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她放弃了她的工作。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Why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 you give up learning English? 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为什么要放弃学英语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give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是“动词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+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副词 ”短语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这类短语用名词作宾语时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名词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可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放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副词前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也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可放在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副词后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;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但用代词作宾语时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代词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必须放在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副词前。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This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problem is too hard.I want to give it up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这个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问题太难了。我想放弃它。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292975" y="479996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93495" y="640397"/>
            <a:ext cx="508000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2.With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 good education, you can make a difference.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make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 difference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意为“起作用,有影响”。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Who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makes a difference in your life? 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谁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对你的生活有影响?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97220" y="25057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6195" y="606108"/>
            <a:ext cx="5080000" cy="378565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3.She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does not want anyone to drop out of school.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want sb.to do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意为“想要某人做某事”。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 you to eat many vegetables.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想让你吃许多蔬菜。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drop out of school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意为“退学,辍学”。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Why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 you drop out of school? 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为什么辍学?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71565" y="35344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4370</Words>
  <Application>WPS 演示</Application>
  <PresentationFormat>全屏显示(4:3)</PresentationFormat>
  <Paragraphs>196</Paragraphs>
  <Slides>17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Aharoni</vt:lpstr>
      <vt:lpstr>Times New Roman</vt:lpstr>
      <vt:lpstr>楷体</vt:lpstr>
      <vt:lpstr>NEU-BZ-S92</vt:lpstr>
      <vt:lpstr>方正书宋_GBK</vt:lpstr>
      <vt:lpstr>微软雅黑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87</cp:revision>
  <dcterms:created xsi:type="dcterms:W3CDTF">2015-11-21T07:20:00Z</dcterms:created>
  <dcterms:modified xsi:type="dcterms:W3CDTF">2018-12-29T09:19:21Z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